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2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8239-9BAB-42FC-9FA7-C73D98F1612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9B9F-481E-4168-BC60-94A0412D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672579" cy="838199"/>
          </a:xfrm>
        </p:spPr>
        <p:txBody>
          <a:bodyPr/>
          <a:lstStyle/>
          <a:p>
            <a:r>
              <a:rPr lang="en-US" b="1" dirty="0" smtClean="0"/>
              <a:t>PREVENTIVE PEDIATRICS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2057400" y="4038600"/>
            <a:ext cx="5715000" cy="175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DR.RACHNA RANI</a:t>
            </a:r>
          </a:p>
          <a:p>
            <a:pPr marL="0" indent="0">
              <a:buNone/>
            </a:pPr>
            <a:r>
              <a:rPr lang="en-US" b="1" dirty="0"/>
              <a:t>TUTOR,COMMUNITY MEDICINE</a:t>
            </a:r>
          </a:p>
          <a:p>
            <a:pPr marL="0" indent="0">
              <a:buNone/>
            </a:pPr>
            <a:r>
              <a:rPr lang="en-US" b="1" dirty="0"/>
              <a:t>SKMCH,MUZAFFARPUR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4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370789"/>
            <a:ext cx="7507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THE CHILD LABOUR ACT,</a:t>
            </a:r>
            <a:r>
              <a:rPr sz="4000" spc="25" dirty="0">
                <a:solidFill>
                  <a:srgbClr val="696363"/>
                </a:solidFill>
              </a:rPr>
              <a:t> </a:t>
            </a:r>
            <a:r>
              <a:rPr sz="4000" spc="-5" dirty="0">
                <a:solidFill>
                  <a:srgbClr val="696363"/>
                </a:solidFill>
              </a:rPr>
              <a:t>1986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903864" y="1124711"/>
            <a:ext cx="5267325" cy="5496560"/>
            <a:chOff x="903864" y="1124711"/>
            <a:chExt cx="5267325" cy="5496560"/>
          </a:xfrm>
        </p:grpSpPr>
        <p:sp>
          <p:nvSpPr>
            <p:cNvPr id="4" name="object 4"/>
            <p:cNvSpPr/>
            <p:nvPr/>
          </p:nvSpPr>
          <p:spPr>
            <a:xfrm>
              <a:off x="903864" y="1124711"/>
              <a:ext cx="5266944" cy="23696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0180" y="3648474"/>
              <a:ext cx="4879361" cy="2972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560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36218"/>
            <a:ext cx="6179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CHILD GUIDANCE</a:t>
            </a:r>
            <a:r>
              <a:rPr sz="4000" dirty="0">
                <a:solidFill>
                  <a:srgbClr val="696363"/>
                </a:solidFill>
              </a:rPr>
              <a:t> </a:t>
            </a:r>
            <a:r>
              <a:rPr sz="4000" spc="-5" dirty="0">
                <a:solidFill>
                  <a:srgbClr val="696363"/>
                </a:solidFill>
              </a:rPr>
              <a:t>CLINIC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14400" y="2441448"/>
            <a:ext cx="7650320" cy="258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53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36218"/>
            <a:ext cx="380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TEAM</a:t>
            </a:r>
            <a:r>
              <a:rPr sz="4000" spc="-65" dirty="0">
                <a:solidFill>
                  <a:srgbClr val="696363"/>
                </a:solidFill>
              </a:rPr>
              <a:t> </a:t>
            </a:r>
            <a:r>
              <a:rPr sz="4000" spc="-5" dirty="0">
                <a:solidFill>
                  <a:srgbClr val="696363"/>
                </a:solidFill>
              </a:rPr>
              <a:t>WORK….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47419" y="1410417"/>
            <a:ext cx="6376035" cy="41624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200" spc="3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30" dirty="0">
                <a:latin typeface="Arial"/>
                <a:cs typeface="Arial"/>
              </a:rPr>
              <a:t>PSYCHIATRIST------ </a:t>
            </a:r>
            <a:r>
              <a:rPr sz="2600" b="1" dirty="0">
                <a:latin typeface="Arial"/>
                <a:cs typeface="Arial"/>
              </a:rPr>
              <a:t>CENTRAL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spc="-100" dirty="0">
                <a:latin typeface="Arial"/>
                <a:cs typeface="Arial"/>
              </a:rPr>
              <a:t>FIGURE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spc="105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105" dirty="0">
                <a:latin typeface="Arial"/>
                <a:cs typeface="Arial"/>
              </a:rPr>
              <a:t>CHILD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PSYCHOLOGIST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200" spc="5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50" dirty="0">
                <a:latin typeface="Arial"/>
                <a:cs typeface="Arial"/>
              </a:rPr>
              <a:t>EDUCATIONAL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PSYCHOLOGIST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200" spc="5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50" dirty="0">
                <a:latin typeface="Arial"/>
                <a:cs typeface="Arial"/>
              </a:rPr>
              <a:t>PSYCHIATRIC </a:t>
            </a:r>
            <a:r>
              <a:rPr sz="2600" dirty="0">
                <a:latin typeface="Arial"/>
                <a:cs typeface="Arial"/>
              </a:rPr>
              <a:t>SOCIAL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WORKERS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200" spc="9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90" dirty="0">
                <a:latin typeface="Arial"/>
                <a:cs typeface="Arial"/>
              </a:rPr>
              <a:t>PUBLEC </a:t>
            </a:r>
            <a:r>
              <a:rPr sz="2600" dirty="0">
                <a:latin typeface="Arial"/>
                <a:cs typeface="Arial"/>
              </a:rPr>
              <a:t>HEALTH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NURSES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200" spc="45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45" dirty="0">
                <a:latin typeface="Arial"/>
                <a:cs typeface="Arial"/>
              </a:rPr>
              <a:t>PAEDIATRICIAN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spc="9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90" dirty="0">
                <a:latin typeface="Arial"/>
                <a:cs typeface="Arial"/>
              </a:rPr>
              <a:t>SPEECH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THERAPIST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spc="45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45" dirty="0">
                <a:latin typeface="Arial"/>
                <a:cs typeface="Arial"/>
              </a:rPr>
              <a:t>OCCUPATIONAL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THERAPIST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200" spc="5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50" dirty="0">
                <a:latin typeface="Arial"/>
                <a:cs typeface="Arial"/>
              </a:rPr>
              <a:t>NEUROLOGIST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55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285115"/>
            <a:ext cx="2061210" cy="508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150" spc="10" dirty="0">
                <a:solidFill>
                  <a:srgbClr val="696363"/>
                </a:solidFill>
              </a:rPr>
              <a:t>SE</a:t>
            </a:r>
            <a:r>
              <a:rPr sz="3150" spc="15" dirty="0">
                <a:solidFill>
                  <a:srgbClr val="696363"/>
                </a:solidFill>
              </a:rPr>
              <a:t>R</a:t>
            </a:r>
            <a:r>
              <a:rPr sz="3150" spc="10" dirty="0">
                <a:solidFill>
                  <a:srgbClr val="696363"/>
                </a:solidFill>
              </a:rPr>
              <a:t>VICES</a:t>
            </a:r>
            <a:endParaRPr sz="3150"/>
          </a:p>
        </p:txBody>
      </p:sp>
      <p:sp>
        <p:nvSpPr>
          <p:cNvPr id="3" name="object 3"/>
          <p:cNvSpPr txBox="1"/>
          <p:nvPr/>
        </p:nvSpPr>
        <p:spPr>
          <a:xfrm>
            <a:off x="947419" y="1471929"/>
            <a:ext cx="7643495" cy="423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 marR="318135" indent="-264160">
              <a:lnSpc>
                <a:spcPct val="100000"/>
              </a:lnSpc>
              <a:spcBef>
                <a:spcPts val="95"/>
              </a:spcBef>
            </a:pPr>
            <a:r>
              <a:rPr sz="2100" spc="4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500" spc="40" dirty="0">
                <a:latin typeface="Arial"/>
                <a:cs typeface="Arial"/>
              </a:rPr>
              <a:t>PAEDIATRICIAN </a:t>
            </a:r>
            <a:r>
              <a:rPr sz="2500" spc="-5" dirty="0">
                <a:latin typeface="Arial"/>
                <a:cs typeface="Arial"/>
              </a:rPr>
              <a:t>-&gt; PHYSICAL HEALTH OF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THE  </a:t>
            </a:r>
            <a:r>
              <a:rPr sz="2500" spc="-5" dirty="0">
                <a:latin typeface="Arial"/>
                <a:cs typeface="Arial"/>
              </a:rPr>
              <a:t>CHILD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spc="4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500" spc="40" dirty="0">
                <a:latin typeface="Arial"/>
                <a:cs typeface="Arial"/>
              </a:rPr>
              <a:t>PSYCHOTHERAPY</a:t>
            </a:r>
            <a:endParaRPr sz="2500">
              <a:latin typeface="Arial"/>
              <a:cs typeface="Arial"/>
            </a:endParaRPr>
          </a:p>
          <a:p>
            <a:pPr marL="506730" indent="-494030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SzPct val="84000"/>
              <a:buAutoNum type="arabicPeriod"/>
              <a:tabLst>
                <a:tab pos="506095" algn="l"/>
                <a:tab pos="506730" algn="l"/>
              </a:tabLst>
            </a:pPr>
            <a:r>
              <a:rPr sz="2500" spc="-5" dirty="0">
                <a:latin typeface="Arial"/>
                <a:cs typeface="Arial"/>
              </a:rPr>
              <a:t>PLAY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THERAPY</a:t>
            </a:r>
            <a:endParaRPr sz="2500">
              <a:latin typeface="Arial"/>
              <a:cs typeface="Arial"/>
            </a:endParaRPr>
          </a:p>
          <a:p>
            <a:pPr marL="506730" indent="-494030">
              <a:lnSpc>
                <a:spcPct val="100000"/>
              </a:lnSpc>
              <a:spcBef>
                <a:spcPts val="400"/>
              </a:spcBef>
              <a:buClr>
                <a:srgbClr val="D24717"/>
              </a:buClr>
              <a:buSzPct val="84000"/>
              <a:buAutoNum type="arabicPeriod"/>
              <a:tabLst>
                <a:tab pos="506095" algn="l"/>
                <a:tab pos="506730" algn="l"/>
              </a:tabLst>
            </a:pPr>
            <a:r>
              <a:rPr sz="2500" spc="-5" dirty="0">
                <a:latin typeface="Arial"/>
                <a:cs typeface="Arial"/>
              </a:rPr>
              <a:t>COUNSELLING</a:t>
            </a:r>
            <a:endParaRPr sz="2500">
              <a:latin typeface="Arial"/>
              <a:cs typeface="Arial"/>
            </a:endParaRPr>
          </a:p>
          <a:p>
            <a:pPr marL="506730" indent="-494030">
              <a:lnSpc>
                <a:spcPct val="100000"/>
              </a:lnSpc>
              <a:spcBef>
                <a:spcPts val="384"/>
              </a:spcBef>
              <a:buClr>
                <a:srgbClr val="D24717"/>
              </a:buClr>
              <a:buSzPct val="84000"/>
              <a:buAutoNum type="arabicPeriod"/>
              <a:tabLst>
                <a:tab pos="506095" algn="l"/>
                <a:tab pos="506730" algn="l"/>
              </a:tabLst>
            </a:pPr>
            <a:r>
              <a:rPr sz="2500" spc="-5" dirty="0">
                <a:latin typeface="Arial"/>
                <a:cs typeface="Arial"/>
              </a:rPr>
              <a:t>SUGGESTIONS</a:t>
            </a:r>
            <a:endParaRPr sz="2500">
              <a:latin typeface="Arial"/>
              <a:cs typeface="Arial"/>
            </a:endParaRPr>
          </a:p>
          <a:p>
            <a:pPr marL="506730" indent="-494030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SzPct val="84000"/>
              <a:buAutoNum type="arabicPeriod"/>
              <a:tabLst>
                <a:tab pos="506095" algn="l"/>
                <a:tab pos="506730" algn="l"/>
              </a:tabLst>
            </a:pPr>
            <a:r>
              <a:rPr sz="2500" spc="-5" dirty="0">
                <a:latin typeface="Arial"/>
                <a:cs typeface="Arial"/>
              </a:rPr>
              <a:t>CHANGE IN PHYSICAL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ENVIRONMENT</a:t>
            </a:r>
            <a:endParaRPr sz="2500">
              <a:latin typeface="Arial"/>
              <a:cs typeface="Arial"/>
            </a:endParaRPr>
          </a:p>
          <a:p>
            <a:pPr marL="506730" indent="-494030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SzPct val="84000"/>
              <a:buAutoNum type="arabicPeriod"/>
              <a:tabLst>
                <a:tab pos="506095" algn="l"/>
                <a:tab pos="506730" algn="l"/>
              </a:tabLst>
            </a:pPr>
            <a:r>
              <a:rPr sz="2500" spc="-5" dirty="0">
                <a:latin typeface="Arial"/>
                <a:cs typeface="Arial"/>
              </a:rPr>
              <a:t>EASING OF PARENTAL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TENSIONS</a:t>
            </a:r>
            <a:endParaRPr sz="2500">
              <a:latin typeface="Arial"/>
              <a:cs typeface="Arial"/>
            </a:endParaRPr>
          </a:p>
          <a:p>
            <a:pPr marL="506730" indent="-494030">
              <a:lnSpc>
                <a:spcPct val="100000"/>
              </a:lnSpc>
              <a:spcBef>
                <a:spcPts val="400"/>
              </a:spcBef>
              <a:buClr>
                <a:srgbClr val="D24717"/>
              </a:buClr>
              <a:buSzPct val="84000"/>
              <a:buAutoNum type="arabicPeriod"/>
              <a:tabLst>
                <a:tab pos="506095" algn="l"/>
                <a:tab pos="506730" algn="l"/>
              </a:tabLst>
            </a:pPr>
            <a:r>
              <a:rPr sz="2500" spc="-5" dirty="0">
                <a:latin typeface="Arial"/>
                <a:cs typeface="Arial"/>
              </a:rPr>
              <a:t>RECONSTRUCTION OF PARENTAL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ATTITUDES</a:t>
            </a:r>
            <a:endParaRPr sz="2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46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361569"/>
            <a:ext cx="4321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96363"/>
                </a:solidFill>
              </a:rPr>
              <a:t>CHILD</a:t>
            </a:r>
            <a:r>
              <a:rPr sz="3600" spc="-75" dirty="0">
                <a:solidFill>
                  <a:srgbClr val="696363"/>
                </a:solidFill>
              </a:rPr>
              <a:t> </a:t>
            </a:r>
            <a:r>
              <a:rPr sz="3600" dirty="0">
                <a:solidFill>
                  <a:srgbClr val="696363"/>
                </a:solidFill>
              </a:rPr>
              <a:t>PLACEMENT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927860" y="1126236"/>
            <a:ext cx="2592705" cy="1554480"/>
          </a:xfrm>
          <a:custGeom>
            <a:avLst/>
            <a:gdLst/>
            <a:ahLst/>
            <a:cxnLst/>
            <a:rect l="l" t="t" r="r" b="b"/>
            <a:pathLst>
              <a:path w="2592704" h="1554480">
                <a:moveTo>
                  <a:pt x="2436876" y="0"/>
                </a:moveTo>
                <a:lnTo>
                  <a:pt x="155447" y="0"/>
                </a:lnTo>
                <a:lnTo>
                  <a:pt x="106314" y="7924"/>
                </a:lnTo>
                <a:lnTo>
                  <a:pt x="63642" y="29992"/>
                </a:lnTo>
                <a:lnTo>
                  <a:pt x="29992" y="63642"/>
                </a:lnTo>
                <a:lnTo>
                  <a:pt x="7924" y="106314"/>
                </a:lnTo>
                <a:lnTo>
                  <a:pt x="0" y="155448"/>
                </a:lnTo>
                <a:lnTo>
                  <a:pt x="0" y="1399031"/>
                </a:lnTo>
                <a:lnTo>
                  <a:pt x="7924" y="1448165"/>
                </a:lnTo>
                <a:lnTo>
                  <a:pt x="29992" y="1490837"/>
                </a:lnTo>
                <a:lnTo>
                  <a:pt x="63642" y="1524487"/>
                </a:lnTo>
                <a:lnTo>
                  <a:pt x="106314" y="1546555"/>
                </a:lnTo>
                <a:lnTo>
                  <a:pt x="155447" y="1554479"/>
                </a:lnTo>
                <a:lnTo>
                  <a:pt x="2436876" y="1554479"/>
                </a:lnTo>
                <a:lnTo>
                  <a:pt x="2486009" y="1546555"/>
                </a:lnTo>
                <a:lnTo>
                  <a:pt x="2528681" y="1524487"/>
                </a:lnTo>
                <a:lnTo>
                  <a:pt x="2562331" y="1490837"/>
                </a:lnTo>
                <a:lnTo>
                  <a:pt x="2584399" y="1448165"/>
                </a:lnTo>
                <a:lnTo>
                  <a:pt x="2592324" y="1399031"/>
                </a:lnTo>
                <a:lnTo>
                  <a:pt x="2592324" y="155448"/>
                </a:lnTo>
                <a:lnTo>
                  <a:pt x="2584399" y="106314"/>
                </a:lnTo>
                <a:lnTo>
                  <a:pt x="2562331" y="63642"/>
                </a:lnTo>
                <a:lnTo>
                  <a:pt x="2528681" y="29992"/>
                </a:lnTo>
                <a:lnTo>
                  <a:pt x="2486009" y="7924"/>
                </a:lnTo>
                <a:lnTo>
                  <a:pt x="2436876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3914" y="1695069"/>
            <a:ext cx="221869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ORPHA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AGES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9264" y="1126236"/>
            <a:ext cx="2590800" cy="1554480"/>
          </a:xfrm>
          <a:custGeom>
            <a:avLst/>
            <a:gdLst/>
            <a:ahLst/>
            <a:cxnLst/>
            <a:rect l="l" t="t" r="r" b="b"/>
            <a:pathLst>
              <a:path w="2590800" h="1554480">
                <a:moveTo>
                  <a:pt x="2435352" y="0"/>
                </a:moveTo>
                <a:lnTo>
                  <a:pt x="155448" y="0"/>
                </a:lnTo>
                <a:lnTo>
                  <a:pt x="106314" y="7924"/>
                </a:lnTo>
                <a:lnTo>
                  <a:pt x="63642" y="29992"/>
                </a:lnTo>
                <a:lnTo>
                  <a:pt x="29992" y="63642"/>
                </a:lnTo>
                <a:lnTo>
                  <a:pt x="7924" y="106314"/>
                </a:lnTo>
                <a:lnTo>
                  <a:pt x="0" y="155448"/>
                </a:lnTo>
                <a:lnTo>
                  <a:pt x="0" y="1399031"/>
                </a:lnTo>
                <a:lnTo>
                  <a:pt x="7924" y="1448165"/>
                </a:lnTo>
                <a:lnTo>
                  <a:pt x="29992" y="1490837"/>
                </a:lnTo>
                <a:lnTo>
                  <a:pt x="63642" y="1524487"/>
                </a:lnTo>
                <a:lnTo>
                  <a:pt x="106314" y="1546555"/>
                </a:lnTo>
                <a:lnTo>
                  <a:pt x="155448" y="1554479"/>
                </a:lnTo>
                <a:lnTo>
                  <a:pt x="2435352" y="1554479"/>
                </a:lnTo>
                <a:lnTo>
                  <a:pt x="2484485" y="1546555"/>
                </a:lnTo>
                <a:lnTo>
                  <a:pt x="2527157" y="1524487"/>
                </a:lnTo>
                <a:lnTo>
                  <a:pt x="2560807" y="1490837"/>
                </a:lnTo>
                <a:lnTo>
                  <a:pt x="2582875" y="1448165"/>
                </a:lnTo>
                <a:lnTo>
                  <a:pt x="2590800" y="1399031"/>
                </a:lnTo>
                <a:lnTo>
                  <a:pt x="2590800" y="155448"/>
                </a:lnTo>
                <a:lnTo>
                  <a:pt x="2582875" y="106314"/>
                </a:lnTo>
                <a:lnTo>
                  <a:pt x="2560807" y="63642"/>
                </a:lnTo>
                <a:lnTo>
                  <a:pt x="2527157" y="29992"/>
                </a:lnTo>
                <a:lnTo>
                  <a:pt x="2484485" y="7924"/>
                </a:lnTo>
                <a:lnTo>
                  <a:pt x="2435352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31663" y="1507947"/>
            <a:ext cx="1287780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sz="2450" dirty="0">
                <a:solidFill>
                  <a:srgbClr val="FFFFFF"/>
                </a:solidFill>
                <a:latin typeface="Arial"/>
                <a:cs typeface="Arial"/>
              </a:rPr>
              <a:t>FOSTER  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HOMES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79264" y="2939795"/>
            <a:ext cx="2590800" cy="1554480"/>
          </a:xfrm>
          <a:custGeom>
            <a:avLst/>
            <a:gdLst/>
            <a:ahLst/>
            <a:cxnLst/>
            <a:rect l="l" t="t" r="r" b="b"/>
            <a:pathLst>
              <a:path w="2590800" h="1554479">
                <a:moveTo>
                  <a:pt x="2435352" y="0"/>
                </a:moveTo>
                <a:lnTo>
                  <a:pt x="155448" y="0"/>
                </a:lnTo>
                <a:lnTo>
                  <a:pt x="106314" y="7924"/>
                </a:lnTo>
                <a:lnTo>
                  <a:pt x="63642" y="29992"/>
                </a:lnTo>
                <a:lnTo>
                  <a:pt x="29992" y="63642"/>
                </a:lnTo>
                <a:lnTo>
                  <a:pt x="7924" y="106314"/>
                </a:lnTo>
                <a:lnTo>
                  <a:pt x="0" y="155448"/>
                </a:lnTo>
                <a:lnTo>
                  <a:pt x="0" y="1399031"/>
                </a:lnTo>
                <a:lnTo>
                  <a:pt x="7924" y="1448165"/>
                </a:lnTo>
                <a:lnTo>
                  <a:pt x="29992" y="1490837"/>
                </a:lnTo>
                <a:lnTo>
                  <a:pt x="63642" y="1524487"/>
                </a:lnTo>
                <a:lnTo>
                  <a:pt x="106314" y="1546555"/>
                </a:lnTo>
                <a:lnTo>
                  <a:pt x="155448" y="1554479"/>
                </a:lnTo>
                <a:lnTo>
                  <a:pt x="2435352" y="1554479"/>
                </a:lnTo>
                <a:lnTo>
                  <a:pt x="2484485" y="1546555"/>
                </a:lnTo>
                <a:lnTo>
                  <a:pt x="2527157" y="1524487"/>
                </a:lnTo>
                <a:lnTo>
                  <a:pt x="2560807" y="1490837"/>
                </a:lnTo>
                <a:lnTo>
                  <a:pt x="2582875" y="1448165"/>
                </a:lnTo>
                <a:lnTo>
                  <a:pt x="2590800" y="1399031"/>
                </a:lnTo>
                <a:lnTo>
                  <a:pt x="2590800" y="155448"/>
                </a:lnTo>
                <a:lnTo>
                  <a:pt x="2582875" y="106314"/>
                </a:lnTo>
                <a:lnTo>
                  <a:pt x="2560807" y="63642"/>
                </a:lnTo>
                <a:lnTo>
                  <a:pt x="2527157" y="29992"/>
                </a:lnTo>
                <a:lnTo>
                  <a:pt x="2484485" y="7924"/>
                </a:lnTo>
                <a:lnTo>
                  <a:pt x="2435352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50307" y="3509213"/>
            <a:ext cx="1650364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ADOPTION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27860" y="2939795"/>
            <a:ext cx="2592705" cy="1554480"/>
          </a:xfrm>
          <a:custGeom>
            <a:avLst/>
            <a:gdLst/>
            <a:ahLst/>
            <a:cxnLst/>
            <a:rect l="l" t="t" r="r" b="b"/>
            <a:pathLst>
              <a:path w="2592704" h="1554479">
                <a:moveTo>
                  <a:pt x="2436876" y="0"/>
                </a:moveTo>
                <a:lnTo>
                  <a:pt x="155447" y="0"/>
                </a:lnTo>
                <a:lnTo>
                  <a:pt x="106314" y="7924"/>
                </a:lnTo>
                <a:lnTo>
                  <a:pt x="63642" y="29992"/>
                </a:lnTo>
                <a:lnTo>
                  <a:pt x="29992" y="63642"/>
                </a:lnTo>
                <a:lnTo>
                  <a:pt x="7924" y="106314"/>
                </a:lnTo>
                <a:lnTo>
                  <a:pt x="0" y="155448"/>
                </a:lnTo>
                <a:lnTo>
                  <a:pt x="0" y="1399031"/>
                </a:lnTo>
                <a:lnTo>
                  <a:pt x="7924" y="1448165"/>
                </a:lnTo>
                <a:lnTo>
                  <a:pt x="29992" y="1490837"/>
                </a:lnTo>
                <a:lnTo>
                  <a:pt x="63642" y="1524487"/>
                </a:lnTo>
                <a:lnTo>
                  <a:pt x="106314" y="1546555"/>
                </a:lnTo>
                <a:lnTo>
                  <a:pt x="155447" y="1554479"/>
                </a:lnTo>
                <a:lnTo>
                  <a:pt x="2436876" y="1554479"/>
                </a:lnTo>
                <a:lnTo>
                  <a:pt x="2486009" y="1546555"/>
                </a:lnTo>
                <a:lnTo>
                  <a:pt x="2528681" y="1524487"/>
                </a:lnTo>
                <a:lnTo>
                  <a:pt x="2562331" y="1490837"/>
                </a:lnTo>
                <a:lnTo>
                  <a:pt x="2584399" y="1448165"/>
                </a:lnTo>
                <a:lnTo>
                  <a:pt x="2592324" y="1399031"/>
                </a:lnTo>
                <a:lnTo>
                  <a:pt x="2592324" y="155448"/>
                </a:lnTo>
                <a:lnTo>
                  <a:pt x="2584399" y="106314"/>
                </a:lnTo>
                <a:lnTo>
                  <a:pt x="2562331" y="63642"/>
                </a:lnTo>
                <a:lnTo>
                  <a:pt x="2528681" y="29992"/>
                </a:lnTo>
                <a:lnTo>
                  <a:pt x="2486009" y="7924"/>
                </a:lnTo>
                <a:lnTo>
                  <a:pt x="2436876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82139" y="3509213"/>
            <a:ext cx="1685289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BORSTALS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7860" y="4754879"/>
            <a:ext cx="2592705" cy="1554480"/>
          </a:xfrm>
          <a:custGeom>
            <a:avLst/>
            <a:gdLst/>
            <a:ahLst/>
            <a:cxnLst/>
            <a:rect l="l" t="t" r="r" b="b"/>
            <a:pathLst>
              <a:path w="2592704" h="1554479">
                <a:moveTo>
                  <a:pt x="2436876" y="0"/>
                </a:moveTo>
                <a:lnTo>
                  <a:pt x="155447" y="0"/>
                </a:lnTo>
                <a:lnTo>
                  <a:pt x="106314" y="7924"/>
                </a:lnTo>
                <a:lnTo>
                  <a:pt x="63642" y="29992"/>
                </a:lnTo>
                <a:lnTo>
                  <a:pt x="29992" y="63642"/>
                </a:lnTo>
                <a:lnTo>
                  <a:pt x="7924" y="106314"/>
                </a:lnTo>
                <a:lnTo>
                  <a:pt x="0" y="155448"/>
                </a:lnTo>
                <a:lnTo>
                  <a:pt x="0" y="1399032"/>
                </a:lnTo>
                <a:lnTo>
                  <a:pt x="7924" y="1448165"/>
                </a:lnTo>
                <a:lnTo>
                  <a:pt x="29992" y="1490837"/>
                </a:lnTo>
                <a:lnTo>
                  <a:pt x="63642" y="1524487"/>
                </a:lnTo>
                <a:lnTo>
                  <a:pt x="106314" y="1546555"/>
                </a:lnTo>
                <a:lnTo>
                  <a:pt x="155447" y="1554480"/>
                </a:lnTo>
                <a:lnTo>
                  <a:pt x="2436876" y="1554480"/>
                </a:lnTo>
                <a:lnTo>
                  <a:pt x="2486009" y="1546555"/>
                </a:lnTo>
                <a:lnTo>
                  <a:pt x="2528681" y="1524487"/>
                </a:lnTo>
                <a:lnTo>
                  <a:pt x="2562331" y="1490837"/>
                </a:lnTo>
                <a:lnTo>
                  <a:pt x="2584399" y="1448165"/>
                </a:lnTo>
                <a:lnTo>
                  <a:pt x="2592324" y="1399032"/>
                </a:lnTo>
                <a:lnTo>
                  <a:pt x="2592324" y="155448"/>
                </a:lnTo>
                <a:lnTo>
                  <a:pt x="2584399" y="106314"/>
                </a:lnTo>
                <a:lnTo>
                  <a:pt x="2562331" y="63642"/>
                </a:lnTo>
                <a:lnTo>
                  <a:pt x="2528681" y="29992"/>
                </a:lnTo>
                <a:lnTo>
                  <a:pt x="2486009" y="7924"/>
                </a:lnTo>
                <a:lnTo>
                  <a:pt x="2436876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37586" y="5137784"/>
            <a:ext cx="13716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REMA</a:t>
            </a:r>
            <a:r>
              <a:rPr sz="245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50" spc="-5" dirty="0">
                <a:solidFill>
                  <a:srgbClr val="FFFFFF"/>
                </a:solidFill>
                <a:latin typeface="Arial"/>
                <a:cs typeface="Arial"/>
              </a:rPr>
              <a:t>D  HOMES</a:t>
            </a:r>
            <a:endParaRPr sz="24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57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531" y="70103"/>
              <a:ext cx="9013190" cy="6692265"/>
            </a:xfrm>
            <a:custGeom>
              <a:avLst/>
              <a:gdLst/>
              <a:ahLst/>
              <a:cxnLst/>
              <a:rect l="l" t="t" r="r" b="b"/>
              <a:pathLst>
                <a:path w="9013190" h="6692265">
                  <a:moveTo>
                    <a:pt x="0" y="329819"/>
                  </a:moveTo>
                  <a:lnTo>
                    <a:pt x="3576" y="281088"/>
                  </a:lnTo>
                  <a:lnTo>
                    <a:pt x="13965" y="234576"/>
                  </a:lnTo>
                  <a:lnTo>
                    <a:pt x="30656" y="190791"/>
                  </a:lnTo>
                  <a:lnTo>
                    <a:pt x="53139" y="150245"/>
                  </a:lnTo>
                  <a:lnTo>
                    <a:pt x="80905" y="113448"/>
                  </a:lnTo>
                  <a:lnTo>
                    <a:pt x="113441" y="80911"/>
                  </a:lnTo>
                  <a:lnTo>
                    <a:pt x="150240" y="53144"/>
                  </a:lnTo>
                  <a:lnTo>
                    <a:pt x="190789" y="30660"/>
                  </a:lnTo>
                  <a:lnTo>
                    <a:pt x="234580" y="13967"/>
                  </a:lnTo>
                  <a:lnTo>
                    <a:pt x="281102" y="3576"/>
                  </a:lnTo>
                  <a:lnTo>
                    <a:pt x="329844" y="0"/>
                  </a:lnTo>
                  <a:lnTo>
                    <a:pt x="8683117" y="0"/>
                  </a:lnTo>
                  <a:lnTo>
                    <a:pt x="8731847" y="3576"/>
                  </a:lnTo>
                  <a:lnTo>
                    <a:pt x="8778359" y="13967"/>
                  </a:lnTo>
                  <a:lnTo>
                    <a:pt x="8822144" y="30660"/>
                  </a:lnTo>
                  <a:lnTo>
                    <a:pt x="8862690" y="53144"/>
                  </a:lnTo>
                  <a:lnTo>
                    <a:pt x="8899487" y="80911"/>
                  </a:lnTo>
                  <a:lnTo>
                    <a:pt x="8932024" y="113448"/>
                  </a:lnTo>
                  <a:lnTo>
                    <a:pt x="8959791" y="150245"/>
                  </a:lnTo>
                  <a:lnTo>
                    <a:pt x="8982275" y="190791"/>
                  </a:lnTo>
                  <a:lnTo>
                    <a:pt x="8998968" y="234576"/>
                  </a:lnTo>
                  <a:lnTo>
                    <a:pt x="9009359" y="281088"/>
                  </a:lnTo>
                  <a:lnTo>
                    <a:pt x="9012936" y="329819"/>
                  </a:lnTo>
                  <a:lnTo>
                    <a:pt x="9012936" y="6362039"/>
                  </a:lnTo>
                  <a:lnTo>
                    <a:pt x="9009359" y="6410781"/>
                  </a:lnTo>
                  <a:lnTo>
                    <a:pt x="8998968" y="6457303"/>
                  </a:lnTo>
                  <a:lnTo>
                    <a:pt x="8982275" y="6501094"/>
                  </a:lnTo>
                  <a:lnTo>
                    <a:pt x="8959791" y="6541643"/>
                  </a:lnTo>
                  <a:lnTo>
                    <a:pt x="8932024" y="6578442"/>
                  </a:lnTo>
                  <a:lnTo>
                    <a:pt x="8899487" y="6610978"/>
                  </a:lnTo>
                  <a:lnTo>
                    <a:pt x="8862690" y="6638744"/>
                  </a:lnTo>
                  <a:lnTo>
                    <a:pt x="8822144" y="6661227"/>
                  </a:lnTo>
                  <a:lnTo>
                    <a:pt x="8778359" y="6677918"/>
                  </a:lnTo>
                  <a:lnTo>
                    <a:pt x="8731847" y="6688307"/>
                  </a:lnTo>
                  <a:lnTo>
                    <a:pt x="8683117" y="6691884"/>
                  </a:lnTo>
                  <a:lnTo>
                    <a:pt x="329844" y="6691884"/>
                  </a:lnTo>
                  <a:lnTo>
                    <a:pt x="281102" y="6688307"/>
                  </a:lnTo>
                  <a:lnTo>
                    <a:pt x="234580" y="6677918"/>
                  </a:lnTo>
                  <a:lnTo>
                    <a:pt x="190789" y="6661227"/>
                  </a:lnTo>
                  <a:lnTo>
                    <a:pt x="150240" y="6638744"/>
                  </a:lnTo>
                  <a:lnTo>
                    <a:pt x="113441" y="6610978"/>
                  </a:lnTo>
                  <a:lnTo>
                    <a:pt x="80905" y="6578442"/>
                  </a:lnTo>
                  <a:lnTo>
                    <a:pt x="53139" y="6541643"/>
                  </a:lnTo>
                  <a:lnTo>
                    <a:pt x="30656" y="6501094"/>
                  </a:lnTo>
                  <a:lnTo>
                    <a:pt x="13965" y="6457303"/>
                  </a:lnTo>
                  <a:lnTo>
                    <a:pt x="3576" y="6410781"/>
                  </a:lnTo>
                  <a:lnTo>
                    <a:pt x="0" y="6362039"/>
                  </a:lnTo>
                  <a:lnTo>
                    <a:pt x="0" y="329819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A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15180" y="3224606"/>
            <a:ext cx="7632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696363"/>
                </a:solidFill>
                <a:latin typeface="Arial"/>
                <a:cs typeface="Arial"/>
              </a:rPr>
              <a:t>1975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84" y="1517903"/>
            <a:ext cx="9022080" cy="145859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99695" rIns="0" bIns="0" rtlCol="0">
            <a:spAutoFit/>
          </a:bodyPr>
          <a:lstStyle/>
          <a:p>
            <a:pPr marL="1239520" marR="1232535" indent="802640">
              <a:lnSpc>
                <a:spcPct val="100000"/>
              </a:lnSpc>
              <a:spcBef>
                <a:spcPts val="78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INTEGRATED CHILD  DEVELOPMENT</a:t>
            </a:r>
            <a:r>
              <a:rPr sz="4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71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421" y="2405457"/>
            <a:ext cx="7437959" cy="267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96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842" y="3063646"/>
            <a:ext cx="7510098" cy="1326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1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36218"/>
            <a:ext cx="3185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OBJECTIVES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439914" y="1502067"/>
            <a:ext cx="6890931" cy="444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36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370789"/>
            <a:ext cx="2593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SERVICES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47419" y="1403349"/>
            <a:ext cx="7684770" cy="4218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0380" indent="-488315">
              <a:lnSpc>
                <a:spcPct val="100000"/>
              </a:lnSpc>
              <a:spcBef>
                <a:spcPts val="130"/>
              </a:spcBef>
              <a:buClr>
                <a:srgbClr val="D24717"/>
              </a:buClr>
              <a:buSzPct val="84444"/>
              <a:buAutoNum type="arabicPeriod"/>
              <a:tabLst>
                <a:tab pos="500380" algn="l"/>
                <a:tab pos="501015" algn="l"/>
              </a:tabLst>
            </a:pPr>
            <a:r>
              <a:rPr sz="2250" spc="20" dirty="0">
                <a:latin typeface="Arial"/>
                <a:cs typeface="Arial"/>
              </a:rPr>
              <a:t>SUPPLEMENTARY</a:t>
            </a:r>
            <a:r>
              <a:rPr sz="2250" spc="15" dirty="0">
                <a:latin typeface="Arial"/>
                <a:cs typeface="Arial"/>
              </a:rPr>
              <a:t> NUTRITION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Arial"/>
              <a:buAutoNum type="arabicPeriod"/>
            </a:pPr>
            <a:endParaRPr sz="2600">
              <a:latin typeface="Arial"/>
              <a:cs typeface="Arial"/>
            </a:endParaRPr>
          </a:p>
          <a:p>
            <a:pPr marL="500380" marR="1199515" indent="-488315">
              <a:lnSpc>
                <a:spcPts val="2180"/>
              </a:lnSpc>
              <a:buClr>
                <a:srgbClr val="D24717"/>
              </a:buClr>
              <a:buSzPct val="84444"/>
              <a:buAutoNum type="arabicPeriod"/>
              <a:tabLst>
                <a:tab pos="500380" algn="l"/>
                <a:tab pos="501015" algn="l"/>
              </a:tabLst>
            </a:pPr>
            <a:r>
              <a:rPr sz="2250" spc="15" dirty="0">
                <a:latin typeface="Arial"/>
                <a:cs typeface="Arial"/>
              </a:rPr>
              <a:t>NUTRITION </a:t>
            </a:r>
            <a:r>
              <a:rPr sz="2250" spc="20" dirty="0">
                <a:latin typeface="Arial"/>
                <a:cs typeface="Arial"/>
              </a:rPr>
              <a:t>AND HEALTH </a:t>
            </a:r>
            <a:r>
              <a:rPr sz="2250" spc="15" dirty="0">
                <a:latin typeface="Arial"/>
                <a:cs typeface="Arial"/>
              </a:rPr>
              <a:t>EDUCATION </a:t>
            </a:r>
            <a:r>
              <a:rPr sz="2250" spc="20" dirty="0">
                <a:latin typeface="Arial"/>
                <a:cs typeface="Arial"/>
              </a:rPr>
              <a:t>FOR  WOMEN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Arial"/>
              <a:buAutoNum type="arabicPeriod"/>
            </a:pPr>
            <a:endParaRPr sz="2150">
              <a:latin typeface="Arial"/>
              <a:cs typeface="Arial"/>
            </a:endParaRPr>
          </a:p>
          <a:p>
            <a:pPr marL="500380" indent="-488315">
              <a:lnSpc>
                <a:spcPct val="100000"/>
              </a:lnSpc>
              <a:buClr>
                <a:srgbClr val="D24717"/>
              </a:buClr>
              <a:buSzPct val="84444"/>
              <a:buAutoNum type="arabicPeriod"/>
              <a:tabLst>
                <a:tab pos="500380" algn="l"/>
                <a:tab pos="501015" algn="l"/>
              </a:tabLst>
            </a:pPr>
            <a:r>
              <a:rPr sz="2250" spc="15" dirty="0">
                <a:latin typeface="Arial"/>
                <a:cs typeface="Arial"/>
              </a:rPr>
              <a:t>IMMUNIZATION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Arial"/>
              <a:buAutoNum type="arabicPeriod"/>
            </a:pPr>
            <a:endParaRPr sz="2150">
              <a:latin typeface="Arial"/>
              <a:cs typeface="Arial"/>
            </a:endParaRPr>
          </a:p>
          <a:p>
            <a:pPr marL="500380" indent="-48831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444"/>
              <a:buAutoNum type="arabicPeriod"/>
              <a:tabLst>
                <a:tab pos="500380" algn="l"/>
                <a:tab pos="501015" algn="l"/>
              </a:tabLst>
            </a:pPr>
            <a:r>
              <a:rPr sz="2250" spc="20" dirty="0">
                <a:latin typeface="Arial"/>
                <a:cs typeface="Arial"/>
              </a:rPr>
              <a:t>HEALTH</a:t>
            </a:r>
            <a:r>
              <a:rPr sz="2250" dirty="0">
                <a:latin typeface="Arial"/>
                <a:cs typeface="Arial"/>
              </a:rPr>
              <a:t> </a:t>
            </a:r>
            <a:r>
              <a:rPr sz="2250" spc="15" dirty="0">
                <a:latin typeface="Arial"/>
                <a:cs typeface="Arial"/>
              </a:rPr>
              <a:t>CHECK-UP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Arial"/>
              <a:buAutoNum type="arabicPeriod"/>
            </a:pPr>
            <a:endParaRPr sz="2150">
              <a:latin typeface="Arial"/>
              <a:cs typeface="Arial"/>
            </a:endParaRPr>
          </a:p>
          <a:p>
            <a:pPr marL="500380" indent="-488315">
              <a:lnSpc>
                <a:spcPct val="100000"/>
              </a:lnSpc>
              <a:buClr>
                <a:srgbClr val="D24717"/>
              </a:buClr>
              <a:buSzPct val="84444"/>
              <a:buAutoNum type="arabicPeriod"/>
              <a:tabLst>
                <a:tab pos="500380" algn="l"/>
                <a:tab pos="501015" algn="l"/>
              </a:tabLst>
            </a:pPr>
            <a:r>
              <a:rPr sz="2250" spc="15" dirty="0">
                <a:latin typeface="Arial"/>
                <a:cs typeface="Arial"/>
              </a:rPr>
              <a:t>MEDICAL REFERRAL</a:t>
            </a:r>
            <a:r>
              <a:rPr sz="2250" spc="30" dirty="0">
                <a:latin typeface="Arial"/>
                <a:cs typeface="Arial"/>
              </a:rPr>
              <a:t> </a:t>
            </a:r>
            <a:r>
              <a:rPr sz="2250" spc="15" dirty="0">
                <a:latin typeface="Arial"/>
                <a:cs typeface="Arial"/>
              </a:rPr>
              <a:t>SERVICES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Arial"/>
              <a:buAutoNum type="arabicPeriod"/>
            </a:pPr>
            <a:endParaRPr sz="2150">
              <a:latin typeface="Arial"/>
              <a:cs typeface="Arial"/>
            </a:endParaRPr>
          </a:p>
          <a:p>
            <a:pPr marL="500380" indent="-488315">
              <a:lnSpc>
                <a:spcPts val="2450"/>
              </a:lnSpc>
              <a:buClr>
                <a:srgbClr val="D24717"/>
              </a:buClr>
              <a:buSzPct val="84444"/>
              <a:buAutoNum type="arabicPeriod"/>
              <a:tabLst>
                <a:tab pos="500380" algn="l"/>
                <a:tab pos="501015" algn="l"/>
              </a:tabLst>
            </a:pPr>
            <a:r>
              <a:rPr sz="2250" spc="20" dirty="0">
                <a:latin typeface="Arial"/>
                <a:cs typeface="Arial"/>
              </a:rPr>
              <a:t>NON FORMAL EDUCATION OF </a:t>
            </a:r>
            <a:r>
              <a:rPr sz="2250" spc="15" dirty="0">
                <a:latin typeface="Arial"/>
                <a:cs typeface="Arial"/>
              </a:rPr>
              <a:t>CHILDREN </a:t>
            </a:r>
            <a:r>
              <a:rPr sz="2250" spc="20" dirty="0">
                <a:latin typeface="Arial"/>
                <a:cs typeface="Arial"/>
              </a:rPr>
              <a:t>UPTO</a:t>
            </a:r>
            <a:r>
              <a:rPr sz="2250" spc="-45" dirty="0">
                <a:latin typeface="Arial"/>
                <a:cs typeface="Arial"/>
              </a:rPr>
              <a:t> </a:t>
            </a:r>
            <a:r>
              <a:rPr sz="2250" spc="15" dirty="0">
                <a:latin typeface="Arial"/>
                <a:cs typeface="Arial"/>
              </a:rPr>
              <a:t>6</a:t>
            </a:r>
            <a:endParaRPr sz="2250">
              <a:latin typeface="Arial"/>
              <a:cs typeface="Arial"/>
            </a:endParaRPr>
          </a:p>
          <a:p>
            <a:pPr marL="500380">
              <a:lnSpc>
                <a:spcPts val="2450"/>
              </a:lnSpc>
            </a:pPr>
            <a:r>
              <a:rPr sz="2250" spc="15" dirty="0">
                <a:latin typeface="Arial"/>
                <a:cs typeface="Arial"/>
              </a:rPr>
              <a:t>YEARS, </a:t>
            </a:r>
            <a:r>
              <a:rPr sz="2250" spc="20" dirty="0">
                <a:latin typeface="Arial"/>
                <a:cs typeface="Arial"/>
              </a:rPr>
              <a:t>AND PREGNANT AND </a:t>
            </a:r>
            <a:r>
              <a:rPr sz="2250" spc="15" dirty="0">
                <a:latin typeface="Arial"/>
                <a:cs typeface="Arial"/>
              </a:rPr>
              <a:t>NURSING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spc="15" dirty="0">
                <a:latin typeface="Arial"/>
                <a:cs typeface="Arial"/>
              </a:rPr>
              <a:t>MOTHERS.</a:t>
            </a:r>
            <a:endParaRPr sz="22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65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120" y="2955728"/>
            <a:ext cx="7036978" cy="161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21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0219" y="336840"/>
            <a:ext cx="6788909" cy="6251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066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282397"/>
            <a:ext cx="6485890" cy="55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5" dirty="0">
                <a:solidFill>
                  <a:srgbClr val="696363"/>
                </a:solidFill>
              </a:rPr>
              <a:t>SUPPLEMENTARY</a:t>
            </a:r>
            <a:r>
              <a:rPr sz="3500" spc="-70" dirty="0">
                <a:solidFill>
                  <a:srgbClr val="696363"/>
                </a:solidFill>
              </a:rPr>
              <a:t> </a:t>
            </a:r>
            <a:r>
              <a:rPr sz="3500" spc="-5" dirty="0">
                <a:solidFill>
                  <a:srgbClr val="696363"/>
                </a:solidFill>
              </a:rPr>
              <a:t>NUTRITION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238531" y="2231624"/>
            <a:ext cx="7184911" cy="307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87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419" y="430149"/>
            <a:ext cx="7526020" cy="5170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</a:pPr>
            <a:r>
              <a:rPr sz="1700" spc="32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000" dirty="0">
                <a:latin typeface="Arial"/>
                <a:cs typeface="Arial"/>
              </a:rPr>
              <a:t>MORE THAN ONE MEAL TO THE CHILDREN </a:t>
            </a:r>
            <a:r>
              <a:rPr sz="2000" spc="5" dirty="0">
                <a:latin typeface="Arial"/>
                <a:cs typeface="Arial"/>
              </a:rPr>
              <a:t>WHO </a:t>
            </a:r>
            <a:r>
              <a:rPr sz="2000" dirty="0">
                <a:latin typeface="Arial"/>
                <a:cs typeface="Arial"/>
              </a:rPr>
              <a:t>COME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260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AWCs, WHICH INCLUDE PROVIDING A MORNING SNACK IN  THE FORM OF MILK/BANANA/EGG/SEASONAL  FRUIT/MICRONUTRIENT FORTIFIED FOOD F/B A HOT  COOKED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287020" marR="843280" indent="-274955">
              <a:lnSpc>
                <a:spcPct val="100000"/>
              </a:lnSpc>
            </a:pPr>
            <a:r>
              <a:rPr sz="1700" spc="32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000" dirty="0">
                <a:latin typeface="Arial"/>
                <a:cs typeface="Arial"/>
              </a:rPr>
              <a:t>IF &lt;3 YRS, PREGNANT OR LACTATING : TAKE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HOME  </a:t>
            </a:r>
            <a:r>
              <a:rPr sz="2000" dirty="0">
                <a:latin typeface="Arial"/>
                <a:cs typeface="Arial"/>
              </a:rPr>
              <a:t>RATION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32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000" spc="-5" dirty="0">
                <a:latin typeface="Arial"/>
                <a:cs typeface="Arial"/>
              </a:rPr>
              <a:t>BPL IS </a:t>
            </a:r>
            <a:r>
              <a:rPr sz="2000" dirty="0">
                <a:latin typeface="Arial"/>
                <a:cs typeface="Arial"/>
              </a:rPr>
              <a:t>NOT A CRITERIA FOR ICDS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32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000" dirty="0">
                <a:latin typeface="Arial"/>
                <a:cs typeface="Arial"/>
              </a:rPr>
              <a:t>ALL ARE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ELIGIBLE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32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000" dirty="0">
                <a:latin typeface="Arial"/>
                <a:cs typeface="Arial"/>
              </a:rPr>
              <a:t>THE SCHEME IS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UNIVERSAL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latin typeface="Arial"/>
                <a:cs typeface="Arial"/>
              </a:rPr>
              <a:t>SUPPLEMENTARY NUTRITION IS GIVEN 300 DAYS IN 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27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278130"/>
            <a:ext cx="3635375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15" dirty="0">
                <a:solidFill>
                  <a:srgbClr val="696363"/>
                </a:solidFill>
              </a:rPr>
              <a:t>HEALTH CHECK</a:t>
            </a:r>
            <a:r>
              <a:rPr sz="3000" spc="-70" dirty="0">
                <a:solidFill>
                  <a:srgbClr val="696363"/>
                </a:solidFill>
              </a:rPr>
              <a:t> </a:t>
            </a:r>
            <a:r>
              <a:rPr sz="3000" spc="15" dirty="0">
                <a:solidFill>
                  <a:srgbClr val="696363"/>
                </a:solidFill>
              </a:rPr>
              <a:t>UP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1196435" y="1124711"/>
            <a:ext cx="6481042" cy="507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43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36218"/>
            <a:ext cx="2112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CONTD..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47419" y="1393654"/>
            <a:ext cx="5166360" cy="23253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spc="60" dirty="0">
                <a:solidFill>
                  <a:srgbClr val="71A276"/>
                </a:solidFill>
                <a:latin typeface="Arial"/>
                <a:cs typeface="Arial"/>
              </a:rPr>
              <a:t></a:t>
            </a:r>
            <a:r>
              <a:rPr sz="2600" spc="60" dirty="0">
                <a:latin typeface="Palladio Uralic"/>
                <a:cs typeface="Palladio Uralic"/>
              </a:rPr>
              <a:t>ANTENATAL</a:t>
            </a:r>
            <a:endParaRPr sz="26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200" spc="60" dirty="0">
                <a:solidFill>
                  <a:srgbClr val="71A276"/>
                </a:solidFill>
                <a:latin typeface="Arial"/>
                <a:cs typeface="Arial"/>
              </a:rPr>
              <a:t></a:t>
            </a:r>
            <a:r>
              <a:rPr sz="2600" spc="60" dirty="0">
                <a:latin typeface="Palladio Uralic"/>
                <a:cs typeface="Palladio Uralic"/>
              </a:rPr>
              <a:t>POSTNATAL</a:t>
            </a:r>
            <a:endParaRPr sz="26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spc="70" dirty="0">
                <a:solidFill>
                  <a:srgbClr val="71A276"/>
                </a:solidFill>
                <a:latin typeface="Arial"/>
                <a:cs typeface="Arial"/>
              </a:rPr>
              <a:t></a:t>
            </a:r>
            <a:r>
              <a:rPr sz="2600" spc="70" dirty="0">
                <a:latin typeface="Palladio Uralic"/>
                <a:cs typeface="Palladio Uralic"/>
              </a:rPr>
              <a:t>CHILDREN </a:t>
            </a:r>
            <a:r>
              <a:rPr sz="2600" dirty="0">
                <a:latin typeface="Palladio Uralic"/>
                <a:cs typeface="Palladio Uralic"/>
              </a:rPr>
              <a:t>&lt;6</a:t>
            </a:r>
            <a:r>
              <a:rPr sz="2600" spc="-140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YEARS</a:t>
            </a:r>
            <a:endParaRPr sz="26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155" dirty="0">
                <a:solidFill>
                  <a:srgbClr val="71A276"/>
                </a:solidFill>
                <a:latin typeface="Arial"/>
                <a:cs typeface="Arial"/>
              </a:rPr>
              <a:t></a:t>
            </a:r>
            <a:r>
              <a:rPr sz="2600" spc="155" dirty="0">
                <a:latin typeface="Palladio Uralic"/>
                <a:cs typeface="Palladio Uralic"/>
              </a:rPr>
              <a:t>IFA </a:t>
            </a:r>
            <a:r>
              <a:rPr sz="2600" dirty="0">
                <a:latin typeface="Palladio Uralic"/>
                <a:cs typeface="Palladio Uralic"/>
              </a:rPr>
              <a:t>+ PROTEIN FOR</a:t>
            </a:r>
            <a:r>
              <a:rPr sz="2600" spc="-229" dirty="0">
                <a:latin typeface="Palladio Uralic"/>
                <a:cs typeface="Palladio Uralic"/>
              </a:rPr>
              <a:t> </a:t>
            </a:r>
            <a:r>
              <a:rPr sz="2600" spc="-85" dirty="0">
                <a:latin typeface="Palladio Uralic"/>
                <a:cs typeface="Palladio Uralic"/>
              </a:rPr>
              <a:t>MOTHERS</a:t>
            </a:r>
            <a:endParaRPr sz="26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4669" y="4706234"/>
            <a:ext cx="7431563" cy="122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022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414654"/>
            <a:ext cx="6310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SCHEMES FOR ADOLESCENT</a:t>
            </a:r>
            <a:r>
              <a:rPr sz="2800" spc="40" dirty="0"/>
              <a:t> </a:t>
            </a:r>
            <a:r>
              <a:rPr sz="2800" spc="-5" dirty="0"/>
              <a:t>GIRLS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47419" y="1393654"/>
            <a:ext cx="7630159" cy="226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72235">
              <a:lnSpc>
                <a:spcPct val="116199"/>
              </a:lnSpc>
              <a:spcBef>
                <a:spcPts val="95"/>
              </a:spcBef>
            </a:pPr>
            <a:r>
              <a:rPr sz="2200" spc="75" dirty="0">
                <a:solidFill>
                  <a:srgbClr val="71A276"/>
                </a:solidFill>
                <a:latin typeface="Arial"/>
                <a:cs typeface="Arial"/>
              </a:rPr>
              <a:t></a:t>
            </a:r>
            <a:r>
              <a:rPr sz="2600" spc="75" dirty="0">
                <a:latin typeface="Palladio Uralic"/>
                <a:cs typeface="Palladio Uralic"/>
              </a:rPr>
              <a:t>KISHORI </a:t>
            </a:r>
            <a:r>
              <a:rPr sz="2600" dirty="0">
                <a:latin typeface="Palladio Uralic"/>
                <a:cs typeface="Palladio Uralic"/>
              </a:rPr>
              <a:t>SHAKTI YOJANA </a:t>
            </a:r>
            <a:r>
              <a:rPr sz="2600" spc="5" dirty="0">
                <a:latin typeface="Palladio Uralic"/>
                <a:cs typeface="Palladio Uralic"/>
              </a:rPr>
              <a:t>(11-18</a:t>
            </a:r>
            <a:r>
              <a:rPr sz="2600" spc="-245" dirty="0">
                <a:latin typeface="Palladio Uralic"/>
                <a:cs typeface="Palladio Uralic"/>
              </a:rPr>
              <a:t> </a:t>
            </a:r>
            <a:r>
              <a:rPr sz="2600" spc="-160" dirty="0">
                <a:latin typeface="Palladio Uralic"/>
                <a:cs typeface="Palladio Uralic"/>
              </a:rPr>
              <a:t>YRS)  </a:t>
            </a:r>
            <a:r>
              <a:rPr sz="2600" dirty="0">
                <a:latin typeface="Palladio Uralic"/>
                <a:cs typeface="Palladio Uralic"/>
              </a:rPr>
              <a:t>UNDER</a:t>
            </a:r>
            <a:r>
              <a:rPr sz="2600" spc="-1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ICDS</a:t>
            </a:r>
            <a:endParaRPr sz="26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Palladio Uralic"/>
              <a:cs typeface="Palladio Uralic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2200" spc="55" dirty="0">
                <a:solidFill>
                  <a:srgbClr val="71A276"/>
                </a:solidFill>
                <a:latin typeface="Arial"/>
                <a:cs typeface="Arial"/>
              </a:rPr>
              <a:t></a:t>
            </a:r>
            <a:r>
              <a:rPr sz="2600" spc="55" dirty="0">
                <a:latin typeface="Palladio Uralic"/>
                <a:cs typeface="Palladio Uralic"/>
              </a:rPr>
              <a:t>NUTRITION </a:t>
            </a:r>
            <a:r>
              <a:rPr sz="2600" dirty="0">
                <a:latin typeface="Palladio Uralic"/>
                <a:cs typeface="Palladio Uralic"/>
              </a:rPr>
              <a:t>PROGRAMME FOR</a:t>
            </a:r>
            <a:r>
              <a:rPr sz="2600" spc="-75" dirty="0">
                <a:latin typeface="Palladio Uralic"/>
                <a:cs typeface="Palladio Uralic"/>
              </a:rPr>
              <a:t> </a:t>
            </a:r>
            <a:r>
              <a:rPr sz="2600" spc="-65" dirty="0">
                <a:latin typeface="Palladio Uralic"/>
                <a:cs typeface="Palladio Uralic"/>
              </a:rPr>
              <a:t>ADOLESCENT  </a:t>
            </a:r>
            <a:r>
              <a:rPr sz="2600" spc="-5" dirty="0">
                <a:latin typeface="Palladio Uralic"/>
                <a:cs typeface="Palladio Uralic"/>
              </a:rPr>
              <a:t>GIRLS </a:t>
            </a:r>
            <a:r>
              <a:rPr sz="2600" dirty="0">
                <a:latin typeface="Palladio Uralic"/>
                <a:cs typeface="Palladio Uralic"/>
              </a:rPr>
              <a:t>( UNDER</a:t>
            </a:r>
            <a:r>
              <a:rPr sz="2600" spc="-55" dirty="0">
                <a:latin typeface="Palladio Uralic"/>
                <a:cs typeface="Palladio Uralic"/>
              </a:rPr>
              <a:t> </a:t>
            </a:r>
            <a:r>
              <a:rPr sz="2600" dirty="0">
                <a:latin typeface="Palladio Uralic"/>
                <a:cs typeface="Palladio Uralic"/>
              </a:rPr>
              <a:t>ICDS)</a:t>
            </a:r>
            <a:endParaRPr sz="2600">
              <a:latin typeface="Palladio Uralic"/>
              <a:cs typeface="Palladio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03603" y="3933444"/>
            <a:ext cx="7362825" cy="1605280"/>
            <a:chOff x="1403603" y="3933444"/>
            <a:chExt cx="7362825" cy="1605280"/>
          </a:xfrm>
        </p:grpSpPr>
        <p:sp>
          <p:nvSpPr>
            <p:cNvPr id="5" name="object 5"/>
            <p:cNvSpPr/>
            <p:nvPr/>
          </p:nvSpPr>
          <p:spPr>
            <a:xfrm>
              <a:off x="1433059" y="4005072"/>
              <a:ext cx="7025333" cy="1446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3603" y="3933444"/>
              <a:ext cx="720852" cy="338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6803" y="5157216"/>
              <a:ext cx="809244" cy="38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7555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STAY HOME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STAY SAFE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STUDY SINCERELY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51"/>
    </mc:Choice>
    <mc:Fallback xmlns="">
      <p:transition spd="slow" advTm="20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405129"/>
            <a:ext cx="5648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96363"/>
                </a:solidFill>
              </a:rPr>
              <a:t>PRIMARY </a:t>
            </a:r>
            <a:r>
              <a:rPr sz="2400" spc="-5" dirty="0">
                <a:solidFill>
                  <a:srgbClr val="696363"/>
                </a:solidFill>
              </a:rPr>
              <a:t>PREVENTION </a:t>
            </a:r>
            <a:r>
              <a:rPr sz="2400" dirty="0">
                <a:solidFill>
                  <a:srgbClr val="696363"/>
                </a:solidFill>
              </a:rPr>
              <a:t>OF</a:t>
            </a:r>
            <a:r>
              <a:rPr sz="2400" spc="-30" dirty="0">
                <a:solidFill>
                  <a:srgbClr val="696363"/>
                </a:solidFill>
              </a:rPr>
              <a:t> </a:t>
            </a:r>
            <a:r>
              <a:rPr sz="2400" spc="-5" dirty="0">
                <a:solidFill>
                  <a:srgbClr val="696363"/>
                </a:solidFill>
              </a:rPr>
              <a:t>HANDICAP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548383" y="981455"/>
            <a:ext cx="5870790" cy="5698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09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278130"/>
            <a:ext cx="6723380" cy="767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385"/>
              </a:lnSpc>
              <a:spcBef>
                <a:spcPts val="125"/>
              </a:spcBef>
            </a:pPr>
            <a:r>
              <a:rPr sz="3000" spc="10" dirty="0">
                <a:solidFill>
                  <a:srgbClr val="696363"/>
                </a:solidFill>
              </a:rPr>
              <a:t>JUVENILE</a:t>
            </a:r>
            <a:r>
              <a:rPr sz="3000" dirty="0">
                <a:solidFill>
                  <a:srgbClr val="696363"/>
                </a:solidFill>
              </a:rPr>
              <a:t> </a:t>
            </a:r>
            <a:r>
              <a:rPr sz="3000" spc="15" dirty="0">
                <a:solidFill>
                  <a:srgbClr val="696363"/>
                </a:solidFill>
              </a:rPr>
              <a:t>DELINQUENCY</a:t>
            </a:r>
            <a:endParaRPr sz="3000"/>
          </a:p>
          <a:p>
            <a:pPr marL="12700">
              <a:lnSpc>
                <a:spcPts val="2425"/>
              </a:lnSpc>
            </a:pPr>
            <a:r>
              <a:rPr sz="1850" spc="370" dirty="0">
                <a:solidFill>
                  <a:srgbClr val="D24717"/>
                </a:solidFill>
              </a:rPr>
              <a:t> </a:t>
            </a:r>
            <a:r>
              <a:rPr sz="2200" spc="-5" dirty="0">
                <a:solidFill>
                  <a:srgbClr val="000000"/>
                </a:solidFill>
              </a:rPr>
              <a:t>“ A </a:t>
            </a:r>
            <a:r>
              <a:rPr sz="2200" spc="-10" dirty="0">
                <a:solidFill>
                  <a:srgbClr val="000000"/>
                </a:solidFill>
              </a:rPr>
              <a:t>CHILD </a:t>
            </a:r>
            <a:r>
              <a:rPr sz="2200" spc="-5" dirty="0">
                <a:solidFill>
                  <a:srgbClr val="000000"/>
                </a:solidFill>
              </a:rPr>
              <a:t>WHO </a:t>
            </a:r>
            <a:r>
              <a:rPr sz="2200" spc="-10" dirty="0">
                <a:solidFill>
                  <a:srgbClr val="000000"/>
                </a:solidFill>
              </a:rPr>
              <a:t>HAS COMMITTED </a:t>
            </a:r>
            <a:r>
              <a:rPr sz="2200" spc="-5" dirty="0">
                <a:solidFill>
                  <a:srgbClr val="000000"/>
                </a:solidFill>
              </a:rPr>
              <a:t>AN</a:t>
            </a:r>
            <a:r>
              <a:rPr sz="2200" spc="-290" dirty="0">
                <a:solidFill>
                  <a:srgbClr val="000000"/>
                </a:solidFill>
              </a:rPr>
              <a:t> </a:t>
            </a:r>
            <a:r>
              <a:rPr sz="2200" spc="-60" dirty="0">
                <a:solidFill>
                  <a:srgbClr val="000000"/>
                </a:solidFill>
              </a:rPr>
              <a:t>OFFENCE”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947419" y="1414424"/>
            <a:ext cx="7651750" cy="45370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50" spc="37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200" spc="-5" dirty="0">
                <a:latin typeface="Arial"/>
                <a:cs typeface="Arial"/>
              </a:rPr>
              <a:t>BOY &lt;16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850" spc="37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200" spc="-5" dirty="0">
                <a:latin typeface="Arial"/>
                <a:cs typeface="Arial"/>
              </a:rPr>
              <a:t>GIRL &lt;18</a:t>
            </a:r>
            <a:r>
              <a:rPr sz="2200" spc="-3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50" spc="375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200" spc="-5" dirty="0">
                <a:latin typeface="Arial"/>
                <a:cs typeface="Arial"/>
              </a:rPr>
              <a:t>JUVENILE</a:t>
            </a:r>
            <a:r>
              <a:rPr sz="2200" spc="-40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CRIME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50">
              <a:latin typeface="Arial"/>
              <a:cs typeface="Arial"/>
            </a:endParaRPr>
          </a:p>
          <a:p>
            <a:pPr marL="287020" marR="949960" indent="-274955">
              <a:lnSpc>
                <a:spcPts val="2380"/>
              </a:lnSpc>
            </a:pPr>
            <a:r>
              <a:rPr sz="1850" spc="37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200" spc="-5" dirty="0">
                <a:latin typeface="Arial"/>
                <a:cs typeface="Arial"/>
              </a:rPr>
              <a:t>IT EMBRACES ALL DEVIATIONS FROM</a:t>
            </a:r>
            <a:r>
              <a:rPr sz="2200" spc="-33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NORMAL  </a:t>
            </a:r>
            <a:r>
              <a:rPr sz="2200" spc="-5" dirty="0">
                <a:latin typeface="Arial"/>
                <a:cs typeface="Arial"/>
              </a:rPr>
              <a:t>YOUTHFUL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BEHAVIOUR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Arial"/>
              <a:cs typeface="Arial"/>
            </a:endParaRPr>
          </a:p>
          <a:p>
            <a:pPr marL="287020" marR="5080" indent="-274955">
              <a:lnSpc>
                <a:spcPts val="2380"/>
              </a:lnSpc>
            </a:pPr>
            <a:r>
              <a:rPr sz="1850" spc="370" dirty="0">
                <a:solidFill>
                  <a:srgbClr val="D24717"/>
                </a:solidFill>
                <a:latin typeface="Arial"/>
                <a:cs typeface="Arial"/>
              </a:rPr>
              <a:t> </a:t>
            </a:r>
            <a:r>
              <a:rPr sz="2200" spc="-5" dirty="0">
                <a:latin typeface="Arial"/>
                <a:cs typeface="Arial"/>
              </a:rPr>
              <a:t>INCLUDES INCORRIGIBLE,UNGOVERNABLE,  HABITUALLY DISOBEDIENT AND THOSE WHO DESERT  THEIR </a:t>
            </a:r>
            <a:r>
              <a:rPr sz="2200" spc="-10" dirty="0">
                <a:latin typeface="Arial"/>
                <a:cs typeface="Arial"/>
              </a:rPr>
              <a:t>HOMES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spc="-10" dirty="0">
                <a:latin typeface="Arial"/>
                <a:cs typeface="Arial"/>
              </a:rPr>
              <a:t>MIX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spc="-10" dirty="0">
                <a:latin typeface="Arial"/>
                <a:cs typeface="Arial"/>
              </a:rPr>
              <a:t>IMMORAL </a:t>
            </a:r>
            <a:r>
              <a:rPr sz="2200" spc="-5" dirty="0">
                <a:latin typeface="Arial"/>
                <a:cs typeface="Arial"/>
              </a:rPr>
              <a:t>PEOPLE,  THOSE WITH BEHAVIOURAL PROBLEMS AND  ANTISOCIAL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PRACTICES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37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36218"/>
            <a:ext cx="2112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CAUSES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874775" y="1447800"/>
            <a:ext cx="2571115" cy="4618990"/>
            <a:chOff x="874775" y="1447800"/>
            <a:chExt cx="2571115" cy="4618990"/>
          </a:xfrm>
        </p:grpSpPr>
        <p:sp>
          <p:nvSpPr>
            <p:cNvPr id="4" name="object 4"/>
            <p:cNvSpPr/>
            <p:nvPr/>
          </p:nvSpPr>
          <p:spPr>
            <a:xfrm>
              <a:off x="874775" y="1453146"/>
              <a:ext cx="2570988" cy="46131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9" y="1447800"/>
              <a:ext cx="2491740" cy="4572000"/>
            </a:xfrm>
            <a:custGeom>
              <a:avLst/>
              <a:gdLst/>
              <a:ahLst/>
              <a:cxnLst/>
              <a:rect l="l" t="t" r="r" b="b"/>
              <a:pathLst>
                <a:path w="2491740" h="4572000">
                  <a:moveTo>
                    <a:pt x="2304923" y="0"/>
                  </a:moveTo>
                  <a:lnTo>
                    <a:pt x="186880" y="0"/>
                  </a:lnTo>
                  <a:lnTo>
                    <a:pt x="137199" y="6676"/>
                  </a:lnTo>
                  <a:lnTo>
                    <a:pt x="92557" y="25517"/>
                  </a:lnTo>
                  <a:lnTo>
                    <a:pt x="54735" y="54737"/>
                  </a:lnTo>
                  <a:lnTo>
                    <a:pt x="25514" y="92550"/>
                  </a:lnTo>
                  <a:lnTo>
                    <a:pt x="6675" y="137171"/>
                  </a:lnTo>
                  <a:lnTo>
                    <a:pt x="0" y="186816"/>
                  </a:lnTo>
                  <a:lnTo>
                    <a:pt x="0" y="4385119"/>
                  </a:lnTo>
                  <a:lnTo>
                    <a:pt x="6675" y="4434800"/>
                  </a:lnTo>
                  <a:lnTo>
                    <a:pt x="25514" y="4479442"/>
                  </a:lnTo>
                  <a:lnTo>
                    <a:pt x="54735" y="4517264"/>
                  </a:lnTo>
                  <a:lnTo>
                    <a:pt x="92557" y="4546485"/>
                  </a:lnTo>
                  <a:lnTo>
                    <a:pt x="137199" y="4565324"/>
                  </a:lnTo>
                  <a:lnTo>
                    <a:pt x="186880" y="4572000"/>
                  </a:lnTo>
                  <a:lnTo>
                    <a:pt x="2304923" y="4572000"/>
                  </a:lnTo>
                  <a:lnTo>
                    <a:pt x="2354568" y="4565324"/>
                  </a:lnTo>
                  <a:lnTo>
                    <a:pt x="2399189" y="4546485"/>
                  </a:lnTo>
                  <a:lnTo>
                    <a:pt x="2437003" y="4517264"/>
                  </a:lnTo>
                  <a:lnTo>
                    <a:pt x="2466222" y="4479442"/>
                  </a:lnTo>
                  <a:lnTo>
                    <a:pt x="2485063" y="4434800"/>
                  </a:lnTo>
                  <a:lnTo>
                    <a:pt x="2491740" y="4385119"/>
                  </a:lnTo>
                  <a:lnTo>
                    <a:pt x="2491740" y="186816"/>
                  </a:lnTo>
                  <a:lnTo>
                    <a:pt x="2485063" y="137171"/>
                  </a:lnTo>
                  <a:lnTo>
                    <a:pt x="2466222" y="92550"/>
                  </a:lnTo>
                  <a:lnTo>
                    <a:pt x="2437003" y="54736"/>
                  </a:lnTo>
                  <a:lnTo>
                    <a:pt x="2399189" y="25517"/>
                  </a:lnTo>
                  <a:lnTo>
                    <a:pt x="2354568" y="6676"/>
                  </a:lnTo>
                  <a:lnTo>
                    <a:pt x="230492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2283" y="1526793"/>
            <a:ext cx="1601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283" y="1956561"/>
            <a:ext cx="20485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4610" indent="-498475">
              <a:lnSpc>
                <a:spcPct val="100000"/>
              </a:lnSpc>
              <a:spcBef>
                <a:spcPts val="100"/>
              </a:spcBef>
              <a:buChar char="•"/>
              <a:tabLst>
                <a:tab pos="510540" algn="l"/>
                <a:tab pos="51117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EDI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ARY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DEFECTS</a:t>
            </a:r>
            <a:endParaRPr sz="1800">
              <a:latin typeface="Arial"/>
              <a:cs typeface="Arial"/>
            </a:endParaRPr>
          </a:p>
          <a:p>
            <a:pPr marL="510540" indent="-498475">
              <a:lnSpc>
                <a:spcPct val="100000"/>
              </a:lnSpc>
              <a:buChar char="•"/>
              <a:tabLst>
                <a:tab pos="510540" algn="l"/>
                <a:tab pos="5111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FEEBLE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MIND</a:t>
            </a:r>
            <a:endParaRPr sz="1800">
              <a:latin typeface="Arial"/>
              <a:cs typeface="Arial"/>
            </a:endParaRPr>
          </a:p>
          <a:p>
            <a:pPr marL="510540" indent="-498475">
              <a:lnSpc>
                <a:spcPct val="100000"/>
              </a:lnSpc>
              <a:buChar char="•"/>
              <a:tabLst>
                <a:tab pos="510540" algn="l"/>
                <a:tab pos="51117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XYY</a:t>
            </a:r>
            <a:endParaRPr sz="1800">
              <a:latin typeface="Arial"/>
              <a:cs typeface="Arial"/>
            </a:endParaRPr>
          </a:p>
          <a:p>
            <a:pPr marL="51054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1800">
              <a:latin typeface="Arial"/>
              <a:cs typeface="Arial"/>
            </a:endParaRPr>
          </a:p>
          <a:p>
            <a:pPr marL="510540" marR="133985" indent="-498475">
              <a:lnSpc>
                <a:spcPct val="100000"/>
              </a:lnSpc>
              <a:buChar char="•"/>
              <a:tabLst>
                <a:tab pos="510540" algn="l"/>
                <a:tab pos="5111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GLA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  IMBALANCE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15867" y="1447800"/>
            <a:ext cx="2569845" cy="4618990"/>
            <a:chOff x="3515867" y="1447800"/>
            <a:chExt cx="2569845" cy="4618990"/>
          </a:xfrm>
        </p:grpSpPr>
        <p:sp>
          <p:nvSpPr>
            <p:cNvPr id="9" name="object 9"/>
            <p:cNvSpPr/>
            <p:nvPr/>
          </p:nvSpPr>
          <p:spPr>
            <a:xfrm>
              <a:off x="3515867" y="1453146"/>
              <a:ext cx="2569464" cy="461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5491" y="1447800"/>
              <a:ext cx="2490470" cy="4572000"/>
            </a:xfrm>
            <a:custGeom>
              <a:avLst/>
              <a:gdLst/>
              <a:ahLst/>
              <a:cxnLst/>
              <a:rect l="l" t="t" r="r" b="b"/>
              <a:pathLst>
                <a:path w="2490470" h="4572000">
                  <a:moveTo>
                    <a:pt x="2303399" y="0"/>
                  </a:moveTo>
                  <a:lnTo>
                    <a:pt x="186817" y="0"/>
                  </a:lnTo>
                  <a:lnTo>
                    <a:pt x="137127" y="6668"/>
                  </a:lnTo>
                  <a:lnTo>
                    <a:pt x="92493" y="25489"/>
                  </a:lnTo>
                  <a:lnTo>
                    <a:pt x="54689" y="54689"/>
                  </a:lnTo>
                  <a:lnTo>
                    <a:pt x="25489" y="92493"/>
                  </a:lnTo>
                  <a:lnTo>
                    <a:pt x="6668" y="137127"/>
                  </a:lnTo>
                  <a:lnTo>
                    <a:pt x="0" y="186816"/>
                  </a:lnTo>
                  <a:lnTo>
                    <a:pt x="0" y="4385233"/>
                  </a:lnTo>
                  <a:lnTo>
                    <a:pt x="6668" y="4434884"/>
                  </a:lnTo>
                  <a:lnTo>
                    <a:pt x="25489" y="4479498"/>
                  </a:lnTo>
                  <a:lnTo>
                    <a:pt x="54689" y="4517297"/>
                  </a:lnTo>
                  <a:lnTo>
                    <a:pt x="92493" y="4546501"/>
                  </a:lnTo>
                  <a:lnTo>
                    <a:pt x="137127" y="4565328"/>
                  </a:lnTo>
                  <a:lnTo>
                    <a:pt x="186817" y="4572000"/>
                  </a:lnTo>
                  <a:lnTo>
                    <a:pt x="2303399" y="4572000"/>
                  </a:lnTo>
                  <a:lnTo>
                    <a:pt x="2353088" y="4565328"/>
                  </a:lnTo>
                  <a:lnTo>
                    <a:pt x="2397722" y="4546501"/>
                  </a:lnTo>
                  <a:lnTo>
                    <a:pt x="2435526" y="4517297"/>
                  </a:lnTo>
                  <a:lnTo>
                    <a:pt x="2464726" y="4479498"/>
                  </a:lnTo>
                  <a:lnTo>
                    <a:pt x="2483547" y="4434884"/>
                  </a:lnTo>
                  <a:lnTo>
                    <a:pt x="2490216" y="4385233"/>
                  </a:lnTo>
                  <a:lnTo>
                    <a:pt x="2490216" y="186816"/>
                  </a:lnTo>
                  <a:lnTo>
                    <a:pt x="2483547" y="137127"/>
                  </a:lnTo>
                  <a:lnTo>
                    <a:pt x="2464726" y="92493"/>
                  </a:lnTo>
                  <a:lnTo>
                    <a:pt x="2435526" y="54689"/>
                  </a:lnTo>
                  <a:lnTo>
                    <a:pt x="2397722" y="25489"/>
                  </a:lnTo>
                  <a:lnTo>
                    <a:pt x="2353088" y="6668"/>
                  </a:lnTo>
                  <a:lnTo>
                    <a:pt x="230339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43376" y="1526793"/>
            <a:ext cx="1326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3376" y="1956561"/>
            <a:ext cx="17316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 indent="-498475">
              <a:lnSpc>
                <a:spcPct val="100000"/>
              </a:lnSpc>
              <a:spcBef>
                <a:spcPts val="100"/>
              </a:spcBef>
              <a:buChar char="•"/>
              <a:tabLst>
                <a:tab pos="510540" algn="l"/>
                <a:tab pos="5111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AL  NEGLECT</a:t>
            </a:r>
            <a:endParaRPr sz="1800">
              <a:latin typeface="Arial"/>
              <a:cs typeface="Arial"/>
            </a:endParaRPr>
          </a:p>
          <a:p>
            <a:pPr marL="510540" marR="247015" indent="-498475">
              <a:lnSpc>
                <a:spcPct val="100000"/>
              </a:lnSpc>
              <a:buChar char="•"/>
              <a:tabLst>
                <a:tab pos="510540" algn="l"/>
                <a:tab pos="5111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BROKEN  HOMES</a:t>
            </a:r>
            <a:endParaRPr sz="1800">
              <a:latin typeface="Arial"/>
              <a:cs typeface="Arial"/>
            </a:endParaRPr>
          </a:p>
          <a:p>
            <a:pPr marL="510540" indent="-498475">
              <a:lnSpc>
                <a:spcPct val="100000"/>
              </a:lnSpc>
              <a:buChar char="•"/>
              <a:tabLst>
                <a:tab pos="510540" algn="l"/>
                <a:tab pos="5111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endParaRPr sz="1800">
              <a:latin typeface="Arial"/>
              <a:cs typeface="Arial"/>
            </a:endParaRPr>
          </a:p>
          <a:p>
            <a:pPr marL="5105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MOTHERS</a:t>
            </a:r>
            <a:endParaRPr sz="1800">
              <a:latin typeface="Arial"/>
              <a:cs typeface="Arial"/>
            </a:endParaRPr>
          </a:p>
          <a:p>
            <a:pPr marL="510540" marR="57150" indent="-498475">
              <a:lnSpc>
                <a:spcPct val="100000"/>
              </a:lnSpc>
              <a:buChar char="•"/>
              <a:tabLst>
                <a:tab pos="510540" algn="l"/>
                <a:tab pos="51117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55435" y="1447800"/>
            <a:ext cx="2571115" cy="4618990"/>
            <a:chOff x="6155435" y="1447800"/>
            <a:chExt cx="2571115" cy="4618990"/>
          </a:xfrm>
        </p:grpSpPr>
        <p:sp>
          <p:nvSpPr>
            <p:cNvPr id="14" name="object 14"/>
            <p:cNvSpPr/>
            <p:nvPr/>
          </p:nvSpPr>
          <p:spPr>
            <a:xfrm>
              <a:off x="6155435" y="1453146"/>
              <a:ext cx="2570988" cy="46131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95059" y="1447800"/>
              <a:ext cx="2491740" cy="4572000"/>
            </a:xfrm>
            <a:custGeom>
              <a:avLst/>
              <a:gdLst/>
              <a:ahLst/>
              <a:cxnLst/>
              <a:rect l="l" t="t" r="r" b="b"/>
              <a:pathLst>
                <a:path w="2491740" h="4572000">
                  <a:moveTo>
                    <a:pt x="2304922" y="0"/>
                  </a:moveTo>
                  <a:lnTo>
                    <a:pt x="186816" y="0"/>
                  </a:lnTo>
                  <a:lnTo>
                    <a:pt x="137171" y="6676"/>
                  </a:lnTo>
                  <a:lnTo>
                    <a:pt x="92550" y="25517"/>
                  </a:lnTo>
                  <a:lnTo>
                    <a:pt x="54736" y="54737"/>
                  </a:lnTo>
                  <a:lnTo>
                    <a:pt x="25517" y="92550"/>
                  </a:lnTo>
                  <a:lnTo>
                    <a:pt x="6676" y="137171"/>
                  </a:lnTo>
                  <a:lnTo>
                    <a:pt x="0" y="186816"/>
                  </a:lnTo>
                  <a:lnTo>
                    <a:pt x="0" y="4385119"/>
                  </a:lnTo>
                  <a:lnTo>
                    <a:pt x="6676" y="4434800"/>
                  </a:lnTo>
                  <a:lnTo>
                    <a:pt x="25517" y="4479442"/>
                  </a:lnTo>
                  <a:lnTo>
                    <a:pt x="54737" y="4517264"/>
                  </a:lnTo>
                  <a:lnTo>
                    <a:pt x="92550" y="4546485"/>
                  </a:lnTo>
                  <a:lnTo>
                    <a:pt x="137171" y="4565324"/>
                  </a:lnTo>
                  <a:lnTo>
                    <a:pt x="186816" y="4572000"/>
                  </a:lnTo>
                  <a:lnTo>
                    <a:pt x="2304922" y="4572000"/>
                  </a:lnTo>
                  <a:lnTo>
                    <a:pt x="2354568" y="4565324"/>
                  </a:lnTo>
                  <a:lnTo>
                    <a:pt x="2399189" y="4546485"/>
                  </a:lnTo>
                  <a:lnTo>
                    <a:pt x="2437003" y="4517264"/>
                  </a:lnTo>
                  <a:lnTo>
                    <a:pt x="2466222" y="4479442"/>
                  </a:lnTo>
                  <a:lnTo>
                    <a:pt x="2485063" y="4434800"/>
                  </a:lnTo>
                  <a:lnTo>
                    <a:pt x="2491740" y="4385119"/>
                  </a:lnTo>
                  <a:lnTo>
                    <a:pt x="2491740" y="186816"/>
                  </a:lnTo>
                  <a:lnTo>
                    <a:pt x="2485063" y="137171"/>
                  </a:lnTo>
                  <a:lnTo>
                    <a:pt x="2466222" y="92550"/>
                  </a:lnTo>
                  <a:lnTo>
                    <a:pt x="2437002" y="54736"/>
                  </a:lnTo>
                  <a:lnTo>
                    <a:pt x="2399189" y="25517"/>
                  </a:lnTo>
                  <a:lnTo>
                    <a:pt x="2354568" y="6676"/>
                  </a:lnTo>
                  <a:lnTo>
                    <a:pt x="230492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84214" y="1526793"/>
            <a:ext cx="1503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4214" y="1956561"/>
            <a:ext cx="23031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 marR="283845" indent="-499109">
              <a:lnSpc>
                <a:spcPct val="100000"/>
              </a:lnSpc>
              <a:spcBef>
                <a:spcPts val="100"/>
              </a:spcBef>
              <a:buChar char="•"/>
              <a:tabLst>
                <a:tab pos="511175" algn="l"/>
                <a:tab pos="511809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CHEAP  RE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511175" indent="-499109">
              <a:lnSpc>
                <a:spcPct val="100000"/>
              </a:lnSpc>
              <a:buChar char="•"/>
              <a:tabLst>
                <a:tab pos="511175" algn="l"/>
                <a:tab pos="511809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URBANIZATION</a:t>
            </a:r>
            <a:endParaRPr sz="1800">
              <a:latin typeface="Arial"/>
              <a:cs typeface="Arial"/>
            </a:endParaRPr>
          </a:p>
          <a:p>
            <a:pPr marL="511175" indent="-499109">
              <a:lnSpc>
                <a:spcPct val="100000"/>
              </a:lnSpc>
              <a:buChar char="•"/>
              <a:tabLst>
                <a:tab pos="511175" algn="l"/>
                <a:tab pos="511809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SEX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THRILLERS</a:t>
            </a:r>
            <a:endParaRPr sz="1800">
              <a:latin typeface="Arial"/>
              <a:cs typeface="Arial"/>
            </a:endParaRPr>
          </a:p>
          <a:p>
            <a:pPr marL="511175" indent="-499109">
              <a:lnSpc>
                <a:spcPct val="100000"/>
              </a:lnSpc>
              <a:buChar char="•"/>
              <a:tabLst>
                <a:tab pos="511175" algn="l"/>
                <a:tab pos="511809" algn="l"/>
              </a:tabLst>
            </a:pP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TV</a:t>
            </a:r>
            <a:endParaRPr sz="1800">
              <a:latin typeface="Arial"/>
              <a:cs typeface="Arial"/>
            </a:endParaRPr>
          </a:p>
          <a:p>
            <a:pPr marL="511175" marR="283845" indent="-499109">
              <a:lnSpc>
                <a:spcPct val="100000"/>
              </a:lnSpc>
              <a:buChar char="•"/>
              <a:tabLst>
                <a:tab pos="511175" algn="l"/>
                <a:tab pos="511809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81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36218"/>
            <a:ext cx="6230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PREVENTIVE</a:t>
            </a:r>
            <a:r>
              <a:rPr sz="4000" spc="-50" dirty="0">
                <a:solidFill>
                  <a:srgbClr val="696363"/>
                </a:solidFill>
              </a:rPr>
              <a:t> </a:t>
            </a:r>
            <a:r>
              <a:rPr sz="4000" spc="-5" dirty="0">
                <a:solidFill>
                  <a:srgbClr val="696363"/>
                </a:solidFill>
              </a:rPr>
              <a:t>MEASURES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47419" y="2599029"/>
            <a:ext cx="5385435" cy="14039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200" spc="5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50" dirty="0">
                <a:latin typeface="Arial"/>
                <a:cs typeface="Arial"/>
              </a:rPr>
              <a:t>IMPROVEMENT </a:t>
            </a:r>
            <a:r>
              <a:rPr sz="2600" dirty="0">
                <a:latin typeface="Arial"/>
                <a:cs typeface="Arial"/>
              </a:rPr>
              <a:t>OF FAMILY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LIFE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spc="6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60" dirty="0">
                <a:latin typeface="Arial"/>
                <a:cs typeface="Arial"/>
              </a:rPr>
              <a:t>SCHOOLING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spc="9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90" dirty="0">
                <a:latin typeface="Arial"/>
                <a:cs typeface="Arial"/>
              </a:rPr>
              <a:t>SOCIAL </a:t>
            </a:r>
            <a:r>
              <a:rPr sz="2600" dirty="0">
                <a:latin typeface="Arial"/>
                <a:cs typeface="Arial"/>
              </a:rPr>
              <a:t>WELFARE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SERVICES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19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36218"/>
            <a:ext cx="476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96363"/>
                </a:solidFill>
              </a:rPr>
              <a:t>STREET</a:t>
            </a:r>
            <a:r>
              <a:rPr sz="4000" spc="-70" dirty="0">
                <a:solidFill>
                  <a:srgbClr val="696363"/>
                </a:solidFill>
              </a:rPr>
              <a:t> </a:t>
            </a:r>
            <a:r>
              <a:rPr sz="4000" spc="-5" dirty="0">
                <a:solidFill>
                  <a:srgbClr val="696363"/>
                </a:solidFill>
              </a:rPr>
              <a:t>CHILDREN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098997" y="1447800"/>
            <a:ext cx="7423231" cy="4431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61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3" name="object 3"/>
            <p:cNvSpPr/>
            <p:nvPr/>
          </p:nvSpPr>
          <p:spPr>
            <a:xfrm>
              <a:off x="549516" y="1741931"/>
              <a:ext cx="8137283" cy="3721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5771" y="5085588"/>
              <a:ext cx="2663952" cy="5623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491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419" y="1410417"/>
            <a:ext cx="4853940" cy="37020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200" spc="204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204" dirty="0">
                <a:latin typeface="Arial"/>
                <a:cs typeface="Arial"/>
              </a:rPr>
              <a:t>24 </a:t>
            </a:r>
            <a:r>
              <a:rPr sz="2600" dirty="0">
                <a:latin typeface="Arial"/>
                <a:cs typeface="Arial"/>
              </a:rPr>
              <a:t>HOURS</a:t>
            </a:r>
            <a:r>
              <a:rPr sz="2600" spc="-2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SHELTER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spc="125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125" dirty="0">
                <a:latin typeface="Arial"/>
                <a:cs typeface="Arial"/>
              </a:rPr>
              <a:t>FOOD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200" spc="7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70" dirty="0">
                <a:latin typeface="Arial"/>
                <a:cs typeface="Arial"/>
              </a:rPr>
              <a:t>CLOTHING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200" spc="155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155" dirty="0">
                <a:latin typeface="Arial"/>
                <a:cs typeface="Arial"/>
              </a:rPr>
              <a:t>NON </a:t>
            </a:r>
            <a:r>
              <a:rPr sz="2600" dirty="0">
                <a:latin typeface="Arial"/>
                <a:cs typeface="Arial"/>
              </a:rPr>
              <a:t>FORMAL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EDUCATION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200" spc="7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70" dirty="0">
                <a:latin typeface="Arial"/>
                <a:cs typeface="Arial"/>
              </a:rPr>
              <a:t>GUIDANCE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200" spc="55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55" dirty="0">
                <a:latin typeface="Arial"/>
                <a:cs typeface="Arial"/>
              </a:rPr>
              <a:t>RECREATION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spc="5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50" dirty="0">
                <a:latin typeface="Arial"/>
                <a:cs typeface="Arial"/>
              </a:rPr>
              <a:t>COUNSELLING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200" spc="60" dirty="0">
                <a:solidFill>
                  <a:srgbClr val="D24717"/>
                </a:solidFill>
                <a:latin typeface="Arial"/>
                <a:cs typeface="Arial"/>
              </a:rPr>
              <a:t></a:t>
            </a:r>
            <a:r>
              <a:rPr sz="2600" spc="60" dirty="0">
                <a:latin typeface="Arial"/>
                <a:cs typeface="Arial"/>
              </a:rPr>
              <a:t>SCHOOLING </a:t>
            </a:r>
            <a:r>
              <a:rPr sz="2600" dirty="0">
                <a:latin typeface="Arial"/>
                <a:cs typeface="Arial"/>
              </a:rPr>
              <a:t>ETC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PROVIDED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42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375</Words>
  <Application>Microsoft Office PowerPoint</Application>
  <PresentationFormat>On-screen Show (4:3)</PresentationFormat>
  <Paragraphs>117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PREVENTIVE PEDIATRICS</vt:lpstr>
      <vt:lpstr>PowerPoint Presentation</vt:lpstr>
      <vt:lpstr>PRIMARY PREVENTION OF HANDICAP</vt:lpstr>
      <vt:lpstr>JUVENILE DELINQUENCY  “ A CHILD WHO HAS COMMITTED AN OFFENCE”</vt:lpstr>
      <vt:lpstr>CAUSES</vt:lpstr>
      <vt:lpstr>PREVENTIVE MEASURES</vt:lpstr>
      <vt:lpstr>STREET CHILDREN</vt:lpstr>
      <vt:lpstr>PowerPoint Presentation</vt:lpstr>
      <vt:lpstr>PowerPoint Presentation</vt:lpstr>
      <vt:lpstr>THE CHILD LABOUR ACT, 1986</vt:lpstr>
      <vt:lpstr>CHILD GUIDANCE CLINIC</vt:lpstr>
      <vt:lpstr>TEAM WORK….</vt:lpstr>
      <vt:lpstr>SERVICES</vt:lpstr>
      <vt:lpstr>CHILD PLACEMENT</vt:lpstr>
      <vt:lpstr>PowerPoint Presentation</vt:lpstr>
      <vt:lpstr>PowerPoint Presentation</vt:lpstr>
      <vt:lpstr>PowerPoint Presentation</vt:lpstr>
      <vt:lpstr>OBJECTIVES</vt:lpstr>
      <vt:lpstr>SERVICES</vt:lpstr>
      <vt:lpstr>PowerPoint Presentation</vt:lpstr>
      <vt:lpstr>SUPPLEMENTARY NUTRITION</vt:lpstr>
      <vt:lpstr>PowerPoint Presentation</vt:lpstr>
      <vt:lpstr>HEALTH CHECK UP</vt:lpstr>
      <vt:lpstr>CONTD..</vt:lpstr>
      <vt:lpstr>SCHEMES FOR ADOLESCENT GIRLS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PEDIATRICS</dc:title>
  <dc:creator>sflj</dc:creator>
  <cp:lastModifiedBy>sflj</cp:lastModifiedBy>
  <cp:revision>2</cp:revision>
  <dcterms:created xsi:type="dcterms:W3CDTF">2020-06-23T06:30:04Z</dcterms:created>
  <dcterms:modified xsi:type="dcterms:W3CDTF">2020-06-28T12:29:15Z</dcterms:modified>
</cp:coreProperties>
</file>